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hyperlink" Target="https://gamma.app" TargetMode="External"/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4" Type="http://schemas.openxmlformats.org/officeDocument/2006/relationships/image" Target="../media/image-1-4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hyperlink" Target="https://gamma.app" TargetMode="External"/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image" Target="../media/image-6-6.png"/><Relationship Id="rId8" Type="http://schemas.openxmlformats.org/officeDocument/2006/relationships/slideLayout" Target="../slideLayouts/slideLayout1.xml"/><Relationship Id="rId9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hyperlink" Target="https://gamma.app" TargetMode="External"/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image" Target="../media/image-7-6.png"/><Relationship Id="rId8" Type="http://schemas.openxmlformats.org/officeDocument/2006/relationships/slideLayout" Target="../slideLayouts/slideLayout1.xml"/><Relationship Id="rId9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1959769"/>
            <a:ext cx="7477601" cy="191643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7545"/>
              </a:lnSpc>
              <a:buNone/>
            </a:pPr>
            <a:r>
              <a:rPr lang="en-US" sz="6036" b="1" dirty="0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House Price Prediction</a:t>
            </a:r>
            <a:endParaRPr lang="en-US" sz="6036" dirty="0"/>
          </a:p>
        </p:txBody>
      </p:sp>
      <p:sp>
        <p:nvSpPr>
          <p:cNvPr id="6" name="Text 2"/>
          <p:cNvSpPr/>
          <p:nvPr/>
        </p:nvSpPr>
        <p:spPr>
          <a:xfrm>
            <a:off x="833199" y="4209455"/>
            <a:ext cx="7477601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Accurate house price prediction is crucial for homebuyers, sellers, and investors in the real estate market. This presentation will explore the key factors influencing home prices and demonstrate a comprehensive approach to forecasting property values.</a:t>
            </a:r>
            <a:endParaRPr lang="en-US" sz="1750" dirty="0"/>
          </a:p>
        </p:txBody>
      </p:sp>
      <p:sp>
        <p:nvSpPr>
          <p:cNvPr id="7" name="Shape 3"/>
          <p:cNvSpPr/>
          <p:nvPr/>
        </p:nvSpPr>
        <p:spPr>
          <a:xfrm>
            <a:off x="833199" y="5897642"/>
            <a:ext cx="355402" cy="355402"/>
          </a:xfrm>
          <a:prstGeom prst="roundRect">
            <a:avLst>
              <a:gd name="adj" fmla="val 25726039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819" y="5905262"/>
            <a:ext cx="340162" cy="340162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1299686" y="5880973"/>
            <a:ext cx="1803440" cy="3888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3062"/>
              </a:lnSpc>
              <a:buNone/>
            </a:pPr>
            <a:r>
              <a:rPr lang="en-US" sz="2187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by KUNAL RAJ</a:t>
            </a:r>
            <a:endParaRPr lang="en-US" sz="2187" dirty="0"/>
          </a:p>
        </p:txBody>
      </p:sp>
      <p:pic>
        <p:nvPicPr>
          <p:cNvPr id="10" name="Image 3" descr="preencoded.png">
            <a:hlinkClick r:id="rId5" tooltip="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624376" y="2394466"/>
            <a:ext cx="81420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Introduction to Housing Market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2624376" y="3644265"/>
            <a:ext cx="2765465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Demand Factors</a:t>
            </a:r>
            <a:endParaRPr lang="en-US" sz="2187" dirty="0"/>
          </a:p>
        </p:txBody>
      </p:sp>
      <p:sp>
        <p:nvSpPr>
          <p:cNvPr id="6" name="Text 3"/>
          <p:cNvSpPr/>
          <p:nvPr/>
        </p:nvSpPr>
        <p:spPr>
          <a:xfrm>
            <a:off x="2624376" y="4213622"/>
            <a:ext cx="2765465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Population growth, job opportunities, and interest rates impact housing demand.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939433" y="3644265"/>
            <a:ext cx="2765465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Supply Factors</a:t>
            </a: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5939433" y="4213622"/>
            <a:ext cx="2765465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New construction, inventory levels, and zoning regulations influence housing supply.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9254490" y="3644265"/>
            <a:ext cx="2765465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Market Dynamics</a:t>
            </a: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9254490" y="4213622"/>
            <a:ext cx="2765465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The balance of supply and demand determines home prices in local markets.</a:t>
            </a:r>
            <a:endParaRPr lang="en-US" sz="1750" dirty="0"/>
          </a:p>
        </p:txBody>
      </p:sp>
      <p:pic>
        <p:nvPicPr>
          <p:cNvPr id="11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624376" y="1815465"/>
            <a:ext cx="8396168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Factors Influencing Home Prices</a:t>
            </a:r>
            <a:endParaRPr lang="en-US" sz="4374" dirty="0"/>
          </a:p>
        </p:txBody>
      </p:sp>
      <p:sp>
        <p:nvSpPr>
          <p:cNvPr id="5" name="Shape 2"/>
          <p:cNvSpPr/>
          <p:nvPr/>
        </p:nvSpPr>
        <p:spPr>
          <a:xfrm>
            <a:off x="2624376" y="3127772"/>
            <a:ext cx="499943" cy="499943"/>
          </a:xfrm>
          <a:prstGeom prst="roundRect">
            <a:avLst>
              <a:gd name="adj" fmla="val 80001"/>
            </a:avLst>
          </a:prstGeom>
          <a:solidFill>
            <a:srgbClr val="0A081B"/>
          </a:solidFill>
          <a:ln w="22860">
            <a:solidFill>
              <a:srgbClr val="E0E4E6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2802255" y="3169444"/>
            <a:ext cx="144185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16FFBB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1</a:t>
            </a:r>
            <a:endParaRPr lang="en-US" sz="2624" dirty="0"/>
          </a:p>
        </p:txBody>
      </p:sp>
      <p:sp>
        <p:nvSpPr>
          <p:cNvPr id="7" name="Text 4"/>
          <p:cNvSpPr/>
          <p:nvPr/>
        </p:nvSpPr>
        <p:spPr>
          <a:xfrm>
            <a:off x="3346490" y="3204091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16FFBB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Location</a:t>
            </a: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3346490" y="3684508"/>
            <a:ext cx="3857625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Proximity to amenities, school districts, and transportation hubs.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7426285" y="3127772"/>
            <a:ext cx="499943" cy="499943"/>
          </a:xfrm>
          <a:prstGeom prst="roundRect">
            <a:avLst>
              <a:gd name="adj" fmla="val 80001"/>
            </a:avLst>
          </a:prstGeom>
          <a:solidFill>
            <a:srgbClr val="0A081B"/>
          </a:solidFill>
          <a:ln w="22860">
            <a:solidFill>
              <a:srgbClr val="E0E4E6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7583567" y="3169444"/>
            <a:ext cx="18538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29DDDA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2</a:t>
            </a:r>
            <a:endParaRPr lang="en-US" sz="2624" dirty="0"/>
          </a:p>
        </p:txBody>
      </p:sp>
      <p:sp>
        <p:nvSpPr>
          <p:cNvPr id="11" name="Text 8"/>
          <p:cNvSpPr/>
          <p:nvPr/>
        </p:nvSpPr>
        <p:spPr>
          <a:xfrm>
            <a:off x="8148399" y="3204091"/>
            <a:ext cx="3243501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9DDDA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Property Characteristics</a:t>
            </a:r>
            <a:endParaRPr lang="en-US" sz="2187" dirty="0"/>
          </a:p>
        </p:txBody>
      </p:sp>
      <p:sp>
        <p:nvSpPr>
          <p:cNvPr id="12" name="Text 9"/>
          <p:cNvSpPr/>
          <p:nvPr/>
        </p:nvSpPr>
        <p:spPr>
          <a:xfrm>
            <a:off x="8148399" y="3684508"/>
            <a:ext cx="3857625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Square footage, number of bedrooms/bathrooms, lot size, age, and condition.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2624376" y="5146477"/>
            <a:ext cx="499943" cy="499943"/>
          </a:xfrm>
          <a:prstGeom prst="roundRect">
            <a:avLst>
              <a:gd name="adj" fmla="val 80001"/>
            </a:avLst>
          </a:prstGeom>
          <a:solidFill>
            <a:srgbClr val="0A081B"/>
          </a:solidFill>
          <a:ln w="22860">
            <a:solidFill>
              <a:srgbClr val="E0E4E6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2776776" y="5188148"/>
            <a:ext cx="195143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37A7E7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3</a:t>
            </a:r>
            <a:endParaRPr lang="en-US" sz="2624" dirty="0"/>
          </a:p>
        </p:txBody>
      </p:sp>
      <p:sp>
        <p:nvSpPr>
          <p:cNvPr id="15" name="Text 12"/>
          <p:cNvSpPr/>
          <p:nvPr/>
        </p:nvSpPr>
        <p:spPr>
          <a:xfrm>
            <a:off x="3346490" y="5222796"/>
            <a:ext cx="3088362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37A7E7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Neighborhood Features</a:t>
            </a:r>
            <a:endParaRPr lang="en-US" sz="2187" dirty="0"/>
          </a:p>
        </p:txBody>
      </p:sp>
      <p:sp>
        <p:nvSpPr>
          <p:cNvPr id="16" name="Text 13"/>
          <p:cNvSpPr/>
          <p:nvPr/>
        </p:nvSpPr>
        <p:spPr>
          <a:xfrm>
            <a:off x="3346490" y="5703213"/>
            <a:ext cx="3857625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Crime rates, community facilities, and average household income.</a:t>
            </a:r>
            <a:endParaRPr lang="en-US" sz="1750" dirty="0"/>
          </a:p>
        </p:txBody>
      </p:sp>
      <p:sp>
        <p:nvSpPr>
          <p:cNvPr id="17" name="Shape 14"/>
          <p:cNvSpPr/>
          <p:nvPr/>
        </p:nvSpPr>
        <p:spPr>
          <a:xfrm>
            <a:off x="7426285" y="5146477"/>
            <a:ext cx="499943" cy="499943"/>
          </a:xfrm>
          <a:prstGeom prst="roundRect">
            <a:avLst>
              <a:gd name="adj" fmla="val 80001"/>
            </a:avLst>
          </a:prstGeom>
          <a:solidFill>
            <a:srgbClr val="0A081B"/>
          </a:solidFill>
          <a:ln w="22860">
            <a:solidFill>
              <a:srgbClr val="E0E4E6"/>
            </a:solidFill>
            <a:prstDash val="solid"/>
          </a:ln>
        </p:spPr>
      </p:sp>
      <p:sp>
        <p:nvSpPr>
          <p:cNvPr id="18" name="Text 15"/>
          <p:cNvSpPr/>
          <p:nvPr/>
        </p:nvSpPr>
        <p:spPr>
          <a:xfrm>
            <a:off x="7582019" y="5188148"/>
            <a:ext cx="188357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5372D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4</a:t>
            </a:r>
            <a:endParaRPr lang="en-US" sz="2624" dirty="0"/>
          </a:p>
        </p:txBody>
      </p:sp>
      <p:sp>
        <p:nvSpPr>
          <p:cNvPr id="19" name="Text 16"/>
          <p:cNvSpPr/>
          <p:nvPr/>
        </p:nvSpPr>
        <p:spPr>
          <a:xfrm>
            <a:off x="8148399" y="5222796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5372D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Economic Conditions</a:t>
            </a:r>
            <a:endParaRPr lang="en-US" sz="2187" dirty="0"/>
          </a:p>
        </p:txBody>
      </p:sp>
      <p:sp>
        <p:nvSpPr>
          <p:cNvPr id="20" name="Text 17"/>
          <p:cNvSpPr/>
          <p:nvPr/>
        </p:nvSpPr>
        <p:spPr>
          <a:xfrm>
            <a:off x="8148399" y="5703213"/>
            <a:ext cx="3857625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Mortgage rates, unemployment levels, and consumer confidence.</a:t>
            </a:r>
            <a:endParaRPr lang="en-US" sz="1750" dirty="0"/>
          </a:p>
        </p:txBody>
      </p:sp>
      <p:pic>
        <p:nvPicPr>
          <p:cNvPr id="21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624376" y="1575316"/>
            <a:ext cx="902350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Data Collection and Preprocessing</a:t>
            </a:r>
            <a:endParaRPr lang="en-US" sz="4374" dirty="0"/>
          </a:p>
        </p:txBody>
      </p:sp>
      <p:sp>
        <p:nvSpPr>
          <p:cNvPr id="5" name="Shape 2"/>
          <p:cNvSpPr/>
          <p:nvPr/>
        </p:nvSpPr>
        <p:spPr>
          <a:xfrm>
            <a:off x="2624376" y="2714030"/>
            <a:ext cx="4579739" cy="2036683"/>
          </a:xfrm>
          <a:prstGeom prst="roundRect">
            <a:avLst>
              <a:gd name="adj" fmla="val 19638"/>
            </a:avLst>
          </a:prstGeom>
          <a:solidFill>
            <a:srgbClr val="0A081B"/>
          </a:solidFill>
          <a:ln w="22860">
            <a:solidFill>
              <a:srgbClr val="E0E4E6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2869406" y="2959060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16FFBB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Data Sources</a:t>
            </a:r>
            <a:endParaRPr lang="en-US" sz="2187" dirty="0"/>
          </a:p>
        </p:txBody>
      </p:sp>
      <p:sp>
        <p:nvSpPr>
          <p:cNvPr id="7" name="Text 4"/>
          <p:cNvSpPr/>
          <p:nvPr/>
        </p:nvSpPr>
        <p:spPr>
          <a:xfrm>
            <a:off x="2869406" y="3439478"/>
            <a:ext cx="4089678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Multiple Listing Service (MLS), Census Bureau, and real estate transaction records.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426285" y="2714030"/>
            <a:ext cx="4579739" cy="2036683"/>
          </a:xfrm>
          <a:prstGeom prst="roundRect">
            <a:avLst>
              <a:gd name="adj" fmla="val 19638"/>
            </a:avLst>
          </a:prstGeom>
          <a:solidFill>
            <a:srgbClr val="0A081B"/>
          </a:solidFill>
          <a:ln w="22860">
            <a:solidFill>
              <a:srgbClr val="E0E4E6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7671316" y="2959060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9DDDA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Data Cleaning</a:t>
            </a: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7671316" y="3439478"/>
            <a:ext cx="408967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Handling missing values, removing outliers, and standardizing data formats.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2624376" y="4972883"/>
            <a:ext cx="4579739" cy="1681282"/>
          </a:xfrm>
          <a:prstGeom prst="roundRect">
            <a:avLst>
              <a:gd name="adj" fmla="val 23789"/>
            </a:avLst>
          </a:prstGeom>
          <a:solidFill>
            <a:srgbClr val="0A081B"/>
          </a:solidFill>
          <a:ln w="22860">
            <a:solidFill>
              <a:srgbClr val="E0E4E6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2869406" y="5217914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37A7E7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Feature Engineering</a:t>
            </a:r>
            <a:endParaRPr lang="en-US" sz="2187" dirty="0"/>
          </a:p>
        </p:txBody>
      </p:sp>
      <p:sp>
        <p:nvSpPr>
          <p:cNvPr id="13" name="Text 10"/>
          <p:cNvSpPr/>
          <p:nvPr/>
        </p:nvSpPr>
        <p:spPr>
          <a:xfrm>
            <a:off x="2869406" y="5698331"/>
            <a:ext cx="408967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Deriving new predictive variables from the raw data.</a:t>
            </a:r>
            <a:endParaRPr lang="en-US" sz="1750" dirty="0"/>
          </a:p>
        </p:txBody>
      </p:sp>
      <p:sp>
        <p:nvSpPr>
          <p:cNvPr id="14" name="Shape 11"/>
          <p:cNvSpPr/>
          <p:nvPr/>
        </p:nvSpPr>
        <p:spPr>
          <a:xfrm>
            <a:off x="7426285" y="4972883"/>
            <a:ext cx="4579739" cy="1681282"/>
          </a:xfrm>
          <a:prstGeom prst="roundRect">
            <a:avLst>
              <a:gd name="adj" fmla="val 23789"/>
            </a:avLst>
          </a:prstGeom>
          <a:solidFill>
            <a:srgbClr val="0A081B"/>
          </a:solidFill>
          <a:ln w="22860">
            <a:solidFill>
              <a:srgbClr val="E0E4E6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7671316" y="5217914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5372D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Data Split</a:t>
            </a:r>
            <a:endParaRPr lang="en-US" sz="2187" dirty="0"/>
          </a:p>
        </p:txBody>
      </p:sp>
      <p:sp>
        <p:nvSpPr>
          <p:cNvPr id="16" name="Text 13"/>
          <p:cNvSpPr/>
          <p:nvPr/>
        </p:nvSpPr>
        <p:spPr>
          <a:xfrm>
            <a:off x="7671316" y="5698331"/>
            <a:ext cx="408967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Dividing the dataset into training, validation, and test sets.</a:t>
            </a:r>
            <a:endParaRPr lang="en-US" sz="1750" dirty="0"/>
          </a:p>
        </p:txBody>
      </p:sp>
      <p:pic>
        <p:nvPicPr>
          <p:cNvPr id="17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624376" y="2398514"/>
            <a:ext cx="672596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Exploratory Data Analysis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2624376" y="3648313"/>
            <a:ext cx="2765465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Descriptive Statistics</a:t>
            </a:r>
            <a:endParaRPr lang="en-US" sz="2187" dirty="0"/>
          </a:p>
        </p:txBody>
      </p:sp>
      <p:sp>
        <p:nvSpPr>
          <p:cNvPr id="6" name="Text 3"/>
          <p:cNvSpPr/>
          <p:nvPr/>
        </p:nvSpPr>
        <p:spPr>
          <a:xfrm>
            <a:off x="2624376" y="4564856"/>
            <a:ext cx="2765465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Analyzing the mean, median, standard deviation, and other key metrics.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939433" y="3648313"/>
            <a:ext cx="2765465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Correlations</a:t>
            </a: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5939433" y="4217670"/>
            <a:ext cx="2765465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Identifying the relationships between home prices and predictor variables.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9254490" y="3648313"/>
            <a:ext cx="2765465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Visualizations</a:t>
            </a: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9254490" y="4217670"/>
            <a:ext cx="2765465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Creating scatter plots, histograms, and other charts to uncover insights.</a:t>
            </a:r>
            <a:endParaRPr lang="en-US" sz="1750" dirty="0"/>
          </a:p>
        </p:txBody>
      </p:sp>
      <p:pic>
        <p:nvPicPr>
          <p:cNvPr id="11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490799" y="934760"/>
            <a:ext cx="75680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Model Selection and Training</a:t>
            </a:r>
            <a:endParaRPr lang="en-US" sz="4374" dirty="0"/>
          </a:p>
        </p:txBody>
      </p:sp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0799" y="1962388"/>
            <a:ext cx="1110972" cy="1777484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5935028" y="2184559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16FFBB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Linear Regression</a:t>
            </a:r>
            <a:endParaRPr lang="en-US" sz="2187" dirty="0"/>
          </a:p>
        </p:txBody>
      </p:sp>
      <p:sp>
        <p:nvSpPr>
          <p:cNvPr id="8" name="Text 3"/>
          <p:cNvSpPr/>
          <p:nvPr/>
        </p:nvSpPr>
        <p:spPr>
          <a:xfrm>
            <a:off x="5935028" y="2664976"/>
            <a:ext cx="786217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Modeling the linear relationship between predictors and home prices.</a:t>
            </a:r>
            <a:endParaRPr lang="en-US" sz="1750" dirty="0"/>
          </a:p>
        </p:txBody>
      </p:sp>
      <p:pic>
        <p:nvPicPr>
          <p:cNvPr id="9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0799" y="3739872"/>
            <a:ext cx="1110972" cy="1777484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5935028" y="3962043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9DDDA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Decision Trees</a:t>
            </a:r>
            <a:endParaRPr lang="en-US" sz="2187" dirty="0"/>
          </a:p>
        </p:txBody>
      </p:sp>
      <p:sp>
        <p:nvSpPr>
          <p:cNvPr id="11" name="Text 5"/>
          <p:cNvSpPr/>
          <p:nvPr/>
        </p:nvSpPr>
        <p:spPr>
          <a:xfrm>
            <a:off x="5935028" y="4442460"/>
            <a:ext cx="786217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Capturing non-linear patterns and complex interactions in the data.</a:t>
            </a:r>
            <a:endParaRPr lang="en-US" sz="1750" dirty="0"/>
          </a:p>
        </p:txBody>
      </p:sp>
      <p:pic>
        <p:nvPicPr>
          <p:cNvPr id="12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0799" y="5517356"/>
            <a:ext cx="1110972" cy="1777484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5935028" y="5739527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37A7E7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Random Forests</a:t>
            </a:r>
            <a:endParaRPr lang="en-US" sz="2187" dirty="0"/>
          </a:p>
        </p:txBody>
      </p:sp>
      <p:sp>
        <p:nvSpPr>
          <p:cNvPr id="14" name="Text 7"/>
          <p:cNvSpPr/>
          <p:nvPr/>
        </p:nvSpPr>
        <p:spPr>
          <a:xfrm>
            <a:off x="5935028" y="6219944"/>
            <a:ext cx="786217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Combining multiple decision trees to improve accuracy and robustness.</a:t>
            </a:r>
            <a:endParaRPr lang="en-US" sz="1750" dirty="0"/>
          </a:p>
        </p:txBody>
      </p:sp>
      <p:pic>
        <p:nvPicPr>
          <p:cNvPr id="15" name="Image 5" descr="preencoded.png">
            <a:hlinkClick r:id="rId7" tooltip="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624376" y="2096095"/>
            <a:ext cx="8323183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Model Evaluation and Validation</a:t>
            </a:r>
            <a:endParaRPr lang="en-US" sz="4374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4376" y="3234809"/>
            <a:ext cx="418981" cy="41898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624376" y="3875961"/>
            <a:ext cx="2095381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16FFBB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Accuracy</a:t>
            </a:r>
            <a:endParaRPr lang="en-US" sz="2187" dirty="0"/>
          </a:p>
        </p:txBody>
      </p:sp>
      <p:sp>
        <p:nvSpPr>
          <p:cNvPr id="7" name="Text 3"/>
          <p:cNvSpPr/>
          <p:nvPr/>
        </p:nvSpPr>
        <p:spPr>
          <a:xfrm>
            <a:off x="2624376" y="4356378"/>
            <a:ext cx="2095381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Measuring the model's ability to predict home prices with low error.</a:t>
            </a:r>
            <a:endParaRPr lang="en-US" sz="175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3012" y="3234809"/>
            <a:ext cx="419100" cy="419100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053012" y="3876080"/>
            <a:ext cx="209550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9DDDA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R-squared</a:t>
            </a:r>
            <a:endParaRPr lang="en-US" sz="2187" dirty="0"/>
          </a:p>
        </p:txBody>
      </p:sp>
      <p:sp>
        <p:nvSpPr>
          <p:cNvPr id="10" name="Text 5"/>
          <p:cNvSpPr/>
          <p:nvPr/>
        </p:nvSpPr>
        <p:spPr>
          <a:xfrm>
            <a:off x="5053012" y="4356497"/>
            <a:ext cx="2095500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Assessing the proportion of variance in home prices explained by the model.</a:t>
            </a:r>
            <a:endParaRPr lang="en-US" sz="1750" dirty="0"/>
          </a:p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1768" y="3234809"/>
            <a:ext cx="419100" cy="419100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7481768" y="3876080"/>
            <a:ext cx="2095500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37A7E7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Cross-Validation</a:t>
            </a:r>
            <a:endParaRPr lang="en-US" sz="2187" dirty="0"/>
          </a:p>
        </p:txBody>
      </p:sp>
      <p:sp>
        <p:nvSpPr>
          <p:cNvPr id="13" name="Text 7"/>
          <p:cNvSpPr/>
          <p:nvPr/>
        </p:nvSpPr>
        <p:spPr>
          <a:xfrm>
            <a:off x="7481768" y="4703683"/>
            <a:ext cx="2095500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Ensuring the model's performance generalizes to new, unseen data.</a:t>
            </a:r>
            <a:endParaRPr lang="en-US" sz="1750" dirty="0"/>
          </a:p>
        </p:txBody>
      </p:sp>
      <p:pic>
        <p:nvPicPr>
          <p:cNvPr id="14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10524" y="3234809"/>
            <a:ext cx="419100" cy="419100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9910524" y="3876080"/>
            <a:ext cx="2095500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5372D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Feature Importance</a:t>
            </a:r>
            <a:endParaRPr lang="en-US" sz="2187" dirty="0"/>
          </a:p>
        </p:txBody>
      </p:sp>
      <p:sp>
        <p:nvSpPr>
          <p:cNvPr id="16" name="Text 9"/>
          <p:cNvSpPr/>
          <p:nvPr/>
        </p:nvSpPr>
        <p:spPr>
          <a:xfrm>
            <a:off x="9910524" y="4703683"/>
            <a:ext cx="2095500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Identifying the key drivers of home prices to inform business decisions.</a:t>
            </a:r>
            <a:endParaRPr lang="en-US" sz="1750" dirty="0"/>
          </a:p>
        </p:txBody>
      </p:sp>
      <p:pic>
        <p:nvPicPr>
          <p:cNvPr id="17" name="Image 5" descr="preencoded.png">
            <a:hlinkClick r:id="rId7" tooltip="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755928"/>
            <a:ext cx="9306401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0FCFF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Conclusion and Future Considerations</a:t>
            </a:r>
            <a:endParaRPr lang="en-US" sz="4374" dirty="0"/>
          </a:p>
        </p:txBody>
      </p:sp>
      <p:sp>
        <p:nvSpPr>
          <p:cNvPr id="6" name="Shape 2"/>
          <p:cNvSpPr/>
          <p:nvPr/>
        </p:nvSpPr>
        <p:spPr>
          <a:xfrm>
            <a:off x="1152644" y="2477929"/>
            <a:ext cx="27742" cy="4995624"/>
          </a:xfrm>
          <a:prstGeom prst="rect">
            <a:avLst/>
          </a:prstGeom>
          <a:solidFill>
            <a:srgbClr val="302E41"/>
          </a:solidFill>
          <a:ln/>
        </p:spPr>
      </p:sp>
      <p:sp>
        <p:nvSpPr>
          <p:cNvPr id="7" name="Shape 3"/>
          <p:cNvSpPr/>
          <p:nvPr/>
        </p:nvSpPr>
        <p:spPr>
          <a:xfrm>
            <a:off x="1416427" y="2887563"/>
            <a:ext cx="777597" cy="27742"/>
          </a:xfrm>
          <a:prstGeom prst="rect">
            <a:avLst/>
          </a:prstGeom>
          <a:solidFill>
            <a:srgbClr val="16FFBB"/>
          </a:solidFill>
          <a:ln/>
        </p:spPr>
      </p:sp>
      <p:sp>
        <p:nvSpPr>
          <p:cNvPr id="8" name="Shape 4"/>
          <p:cNvSpPr/>
          <p:nvPr/>
        </p:nvSpPr>
        <p:spPr>
          <a:xfrm>
            <a:off x="916484" y="2651522"/>
            <a:ext cx="499943" cy="499943"/>
          </a:xfrm>
          <a:prstGeom prst="roundRect">
            <a:avLst>
              <a:gd name="adj" fmla="val 80001"/>
            </a:avLst>
          </a:prstGeom>
          <a:solidFill>
            <a:srgbClr val="0A081B"/>
          </a:solidFill>
          <a:ln w="22860">
            <a:solidFill>
              <a:srgbClr val="E0E4E6"/>
            </a:solidFill>
            <a:prstDash val="solid"/>
          </a:ln>
        </p:spPr>
      </p:sp>
      <p:sp>
        <p:nvSpPr>
          <p:cNvPr id="9" name="Text 5"/>
          <p:cNvSpPr/>
          <p:nvPr/>
        </p:nvSpPr>
        <p:spPr>
          <a:xfrm>
            <a:off x="1094363" y="2693194"/>
            <a:ext cx="144185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16FFBB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1</a:t>
            </a:r>
            <a:endParaRPr lang="en-US" sz="2624" dirty="0"/>
          </a:p>
        </p:txBody>
      </p:sp>
      <p:sp>
        <p:nvSpPr>
          <p:cNvPr id="10" name="Text 6"/>
          <p:cNvSpPr/>
          <p:nvPr/>
        </p:nvSpPr>
        <p:spPr>
          <a:xfrm>
            <a:off x="2388513" y="2700099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16FFBB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Key Insights</a:t>
            </a:r>
            <a:endParaRPr lang="en-US" sz="2187" dirty="0"/>
          </a:p>
        </p:txBody>
      </p:sp>
      <p:sp>
        <p:nvSpPr>
          <p:cNvPr id="11" name="Text 7"/>
          <p:cNvSpPr/>
          <p:nvPr/>
        </p:nvSpPr>
        <p:spPr>
          <a:xfrm>
            <a:off x="2388513" y="3180517"/>
            <a:ext cx="7751088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Summarize the main findings and their implications for real estate stakeholders.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1416427" y="4389894"/>
            <a:ext cx="777597" cy="27742"/>
          </a:xfrm>
          <a:prstGeom prst="rect">
            <a:avLst/>
          </a:prstGeom>
          <a:solidFill>
            <a:srgbClr val="29DDDA"/>
          </a:solidFill>
          <a:ln/>
        </p:spPr>
      </p:sp>
      <p:sp>
        <p:nvSpPr>
          <p:cNvPr id="13" name="Shape 9"/>
          <p:cNvSpPr/>
          <p:nvPr/>
        </p:nvSpPr>
        <p:spPr>
          <a:xfrm>
            <a:off x="916484" y="4153853"/>
            <a:ext cx="499943" cy="499943"/>
          </a:xfrm>
          <a:prstGeom prst="roundRect">
            <a:avLst>
              <a:gd name="adj" fmla="val 80001"/>
            </a:avLst>
          </a:prstGeom>
          <a:solidFill>
            <a:srgbClr val="0A081B"/>
          </a:solidFill>
          <a:ln w="22860">
            <a:solidFill>
              <a:srgbClr val="E0E4E6"/>
            </a:solidFill>
            <a:prstDash val="solid"/>
          </a:ln>
        </p:spPr>
      </p:sp>
      <p:sp>
        <p:nvSpPr>
          <p:cNvPr id="14" name="Text 10"/>
          <p:cNvSpPr/>
          <p:nvPr/>
        </p:nvSpPr>
        <p:spPr>
          <a:xfrm>
            <a:off x="1073765" y="4195524"/>
            <a:ext cx="18538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29DDDA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2</a:t>
            </a:r>
            <a:endParaRPr lang="en-US" sz="2624" dirty="0"/>
          </a:p>
        </p:txBody>
      </p:sp>
      <p:sp>
        <p:nvSpPr>
          <p:cNvPr id="15" name="Text 11"/>
          <p:cNvSpPr/>
          <p:nvPr/>
        </p:nvSpPr>
        <p:spPr>
          <a:xfrm>
            <a:off x="2388513" y="4202430"/>
            <a:ext cx="3536871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9DDDA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Limitations and Challenges</a:t>
            </a:r>
            <a:endParaRPr lang="en-US" sz="2187" dirty="0"/>
          </a:p>
        </p:txBody>
      </p:sp>
      <p:sp>
        <p:nvSpPr>
          <p:cNvPr id="16" name="Text 12"/>
          <p:cNvSpPr/>
          <p:nvPr/>
        </p:nvSpPr>
        <p:spPr>
          <a:xfrm>
            <a:off x="2388513" y="4682847"/>
            <a:ext cx="775108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Acknowledge the limitations of the current approach and potential areas for improvement.</a:t>
            </a:r>
            <a:endParaRPr lang="en-US" sz="1750" dirty="0"/>
          </a:p>
        </p:txBody>
      </p:sp>
      <p:sp>
        <p:nvSpPr>
          <p:cNvPr id="17" name="Shape 13"/>
          <p:cNvSpPr/>
          <p:nvPr/>
        </p:nvSpPr>
        <p:spPr>
          <a:xfrm>
            <a:off x="1416427" y="6247626"/>
            <a:ext cx="777597" cy="27742"/>
          </a:xfrm>
          <a:prstGeom prst="rect">
            <a:avLst/>
          </a:prstGeom>
          <a:solidFill>
            <a:srgbClr val="37A7E7"/>
          </a:solidFill>
          <a:ln/>
        </p:spPr>
      </p:sp>
      <p:sp>
        <p:nvSpPr>
          <p:cNvPr id="18" name="Shape 14"/>
          <p:cNvSpPr/>
          <p:nvPr/>
        </p:nvSpPr>
        <p:spPr>
          <a:xfrm>
            <a:off x="916484" y="6011585"/>
            <a:ext cx="499943" cy="499943"/>
          </a:xfrm>
          <a:prstGeom prst="roundRect">
            <a:avLst>
              <a:gd name="adj" fmla="val 80001"/>
            </a:avLst>
          </a:prstGeom>
          <a:solidFill>
            <a:srgbClr val="0A081B"/>
          </a:solidFill>
          <a:ln w="22860">
            <a:solidFill>
              <a:srgbClr val="E0E4E6"/>
            </a:solidFill>
            <a:prstDash val="solid"/>
          </a:ln>
        </p:spPr>
      </p:sp>
      <p:sp>
        <p:nvSpPr>
          <p:cNvPr id="19" name="Text 15"/>
          <p:cNvSpPr/>
          <p:nvPr/>
        </p:nvSpPr>
        <p:spPr>
          <a:xfrm>
            <a:off x="1068884" y="6053257"/>
            <a:ext cx="195143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37A7E7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3</a:t>
            </a:r>
            <a:endParaRPr lang="en-US" sz="2624" dirty="0"/>
          </a:p>
        </p:txBody>
      </p:sp>
      <p:sp>
        <p:nvSpPr>
          <p:cNvPr id="20" name="Text 16"/>
          <p:cNvSpPr/>
          <p:nvPr/>
        </p:nvSpPr>
        <p:spPr>
          <a:xfrm>
            <a:off x="2388513" y="6060162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37A7E7"/>
                </a:solidFill>
                <a:latin typeface="Spline Sans" pitchFamily="34" charset="0"/>
                <a:ea typeface="Spline Sans" pitchFamily="34" charset="-122"/>
                <a:cs typeface="Spline Sans" pitchFamily="34" charset="-120"/>
              </a:rPr>
              <a:t>Future Opportunities</a:t>
            </a:r>
            <a:endParaRPr lang="en-US" sz="2187" dirty="0"/>
          </a:p>
        </p:txBody>
      </p:sp>
      <p:sp>
        <p:nvSpPr>
          <p:cNvPr id="21" name="Text 17"/>
          <p:cNvSpPr/>
          <p:nvPr/>
        </p:nvSpPr>
        <p:spPr>
          <a:xfrm>
            <a:off x="2388513" y="6540579"/>
            <a:ext cx="775108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Explore how advancements in data and AI could enhance house price prediction models.</a:t>
            </a:r>
            <a:endParaRPr lang="en-US" sz="1750" dirty="0"/>
          </a:p>
        </p:txBody>
      </p:sp>
      <p:pic>
        <p:nvPicPr>
          <p:cNvPr id="22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2024-04-08T17:20:06Z</dcterms:created>
  <dcterms:modified xsi:type="dcterms:W3CDTF">2024-04-08T17:20:06Z</dcterms:modified>
</cp:coreProperties>
</file>